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02" r:id="rId1"/>
  </p:sldMasterIdLst>
  <p:notesMasterIdLst>
    <p:notesMasterId r:id="rId23"/>
  </p:notesMasterIdLst>
  <p:handoutMasterIdLst>
    <p:handoutMasterId r:id="rId24"/>
  </p:handoutMasterIdLst>
  <p:sldIdLst>
    <p:sldId id="445" r:id="rId2"/>
    <p:sldId id="491" r:id="rId3"/>
    <p:sldId id="494" r:id="rId4"/>
    <p:sldId id="493" r:id="rId5"/>
    <p:sldId id="495" r:id="rId6"/>
    <p:sldId id="497" r:id="rId7"/>
    <p:sldId id="492" r:id="rId8"/>
    <p:sldId id="498" r:id="rId9"/>
    <p:sldId id="499" r:id="rId10"/>
    <p:sldId id="500" r:id="rId11"/>
    <p:sldId id="502" r:id="rId12"/>
    <p:sldId id="501" r:id="rId13"/>
    <p:sldId id="496" r:id="rId14"/>
    <p:sldId id="483" r:id="rId15"/>
    <p:sldId id="484" r:id="rId16"/>
    <p:sldId id="485" r:id="rId17"/>
    <p:sldId id="486" r:id="rId18"/>
    <p:sldId id="487" r:id="rId19"/>
    <p:sldId id="488" r:id="rId20"/>
    <p:sldId id="489" r:id="rId21"/>
    <p:sldId id="490" r:id="rId22"/>
  </p:sldIdLst>
  <p:sldSz cx="10080625" cy="7559675"/>
  <p:notesSz cx="6797675" cy="9928225"/>
  <p:defaultTextStyle>
    <a:defPPr>
      <a:defRPr lang="en-GB"/>
    </a:defPPr>
    <a:lvl1pPr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31620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647431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863242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079052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052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06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19907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608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42">
          <p15:clr>
            <a:srgbClr val="A4A3A4"/>
          </p15:clr>
        </p15:guide>
        <p15:guide id="2" pos="18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776AF7B-DD3B-0112-FAD9-16122D0FA510}" name="Alexandru-Petru Vasile" initials="AV" userId="7346f48cd5dd5f4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E26"/>
    <a:srgbClr val="BEE3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10" autoAdjust="0"/>
  </p:normalViewPr>
  <p:slideViewPr>
    <p:cSldViewPr snapToGrid="0">
      <p:cViewPr varScale="1">
        <p:scale>
          <a:sx n="90" d="100"/>
          <a:sy n="90" d="100"/>
        </p:scale>
        <p:origin x="1932" y="84"/>
      </p:cViewPr>
      <p:guideLst>
        <p:guide orient="horz" pos="2161"/>
        <p:guide pos="2880"/>
      </p:guideLst>
    </p:cSldViewPr>
  </p:slideViewPr>
  <p:outlineViewPr>
    <p:cViewPr varScale="1">
      <p:scale>
        <a:sx n="170" d="200"/>
        <a:sy n="170" d="200"/>
      </p:scale>
      <p:origin x="0" y="-9264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notesViewPr>
    <p:cSldViewPr snapToGrid="0">
      <p:cViewPr varScale="1">
        <p:scale>
          <a:sx n="59" d="100"/>
          <a:sy n="59" d="100"/>
        </p:scale>
        <p:origin x="-1752" y="-72"/>
      </p:cViewPr>
      <p:guideLst>
        <p:guide orient="horz" pos="2842"/>
        <p:guide pos="188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D4336-9A6F-4360-8218-0BE269D7767F}" type="datetimeFigureOut">
              <a:rPr lang="en-GB" smtClean="0"/>
              <a:t>06/12/2021</a:t>
            </a:fld>
            <a:endParaRPr lang="en-GB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A9F96-A97A-4017-A787-4F95F4E827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4623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2475"/>
            <a:ext cx="4960938" cy="37226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0984" y="4715406"/>
            <a:ext cx="5435708" cy="446593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ca-ES" noProof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1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3847253" y="1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430813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3847253" y="9430813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E38828A0-2C15-4826-B166-0B0F0FA5288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5833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642" indent="-285632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2524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599537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6547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5052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6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7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8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5" name="2 Marcador de notas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s-ES"/>
          </a:p>
        </p:txBody>
      </p:sp>
      <p:sp>
        <p:nvSpPr>
          <p:cNvPr id="8196" name="3 Marcador de número de diapositiva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57D9DE2E-8F09-45B6-968F-250857F81109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985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three failed trials were mainly due to the absence of muscular tone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E38828A0-2C15-4826-B166-0B0F0FA52889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50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hasCustomPrompt="1"/>
          </p:nvPr>
        </p:nvSpPr>
        <p:spPr>
          <a:xfrm>
            <a:off x="756044" y="1996446"/>
            <a:ext cx="8568531" cy="162043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s-ES" dirty="0"/>
              <a:t>Medical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Segmentation</a:t>
            </a:r>
            <a:r>
              <a:rPr lang="es-ES" dirty="0"/>
              <a:t> and </a:t>
            </a:r>
            <a:r>
              <a:rPr lang="es-ES" dirty="0" err="1"/>
              <a:t>Applications</a:t>
            </a:r>
            <a:r>
              <a:rPr lang="es-ES" dirty="0"/>
              <a:t> (MISA)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 hasCustomPrompt="1"/>
          </p:nvPr>
        </p:nvSpPr>
        <p:spPr>
          <a:xfrm>
            <a:off x="950491" y="4241859"/>
            <a:ext cx="8568530" cy="1931917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>
                    <a:tint val="75000"/>
                  </a:schemeClr>
                </a:solidFill>
              </a:defRPr>
            </a:lvl1pPr>
            <a:lvl2pPr marL="503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Xavier </a:t>
            </a:r>
            <a:r>
              <a:rPr lang="es-ES" dirty="0" err="1"/>
              <a:t>Lladó</a:t>
            </a:r>
            <a:r>
              <a:rPr lang="es-ES" dirty="0"/>
              <a:t>, Robert Martí, José Bernal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C267C-2E96-4E25-A6E0-0C0F380BEDD2}" type="datetime1">
              <a:rPr lang="es-ES" smtClean="0"/>
              <a:t>06/12/2021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‹#›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05967"/>
            <a:ext cx="10080625" cy="2153708"/>
          </a:xfrm>
          <a:prstGeom prst="rect">
            <a:avLst/>
          </a:prstGeom>
        </p:spPr>
      </p:pic>
      <p:pic>
        <p:nvPicPr>
          <p:cNvPr id="8" name="Picture 2" descr="http://www.udg.edu/Portals/186/Users/252/08/508/centrat_p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01" y="6173776"/>
            <a:ext cx="2444403" cy="61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559" y="610547"/>
            <a:ext cx="28575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880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dirty="0"/>
              <a:t>Haga clic para modificar el estilo 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04031" y="1230087"/>
            <a:ext cx="9072563" cy="574034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 userDrawn="1"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09" b="50000"/>
          <a:stretch/>
        </p:blipFill>
        <p:spPr bwMode="auto">
          <a:xfrm>
            <a:off x="0" y="1042320"/>
            <a:ext cx="10080625" cy="136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147" y="195256"/>
            <a:ext cx="685179" cy="42147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0147" y="6891768"/>
            <a:ext cx="955546" cy="63234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 rotWithShape="1">
          <a:blip r:embed="rId5"/>
          <a:srcRect l="3238"/>
          <a:stretch/>
        </p:blipFill>
        <p:spPr>
          <a:xfrm>
            <a:off x="50006" y="617754"/>
            <a:ext cx="693146" cy="255598"/>
          </a:xfrm>
          <a:prstGeom prst="rect">
            <a:avLst/>
          </a:prstGeom>
        </p:spPr>
      </p:pic>
      <p:sp>
        <p:nvSpPr>
          <p:cNvPr id="11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62EC8-D9EB-47E9-8892-A21ACDB4ECB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523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100794" tIns="50397" rIns="100794" bIns="50397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100794" tIns="50397" rIns="100794" bIns="50397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F0E8A-6B52-4EEC-9439-28C95F2215F9}" type="datetime1">
              <a:rPr lang="es-ES" smtClean="0"/>
              <a:t>06/12/2021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62EC8-D9EB-47E9-8892-A21ACDB4ECB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9539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3" r:id="rId1"/>
    <p:sldLayoutId id="2147484204" r:id="rId2"/>
  </p:sldLayoutIdLst>
  <p:hf hdr="0" ftr="0" dt="0"/>
  <p:txStyles>
    <p:titleStyle>
      <a:lvl1pPr algn="ctr" defTabSz="1007943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1007943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50491" y="4738797"/>
            <a:ext cx="8374084" cy="765545"/>
          </a:xfrm>
        </p:spPr>
        <p:txBody>
          <a:bodyPr/>
          <a:lstStyle/>
          <a:p>
            <a:r>
              <a:rPr lang="es-ES" dirty="0" err="1"/>
              <a:t>Alexandru</a:t>
            </a:r>
            <a:r>
              <a:rPr lang="es-ES" dirty="0"/>
              <a:t> Vasile, Manuel Ojeda</a:t>
            </a:r>
            <a:endParaRPr lang="en-GB" dirty="0"/>
          </a:p>
        </p:txBody>
      </p:sp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756046" y="1642637"/>
            <a:ext cx="8568531" cy="2356479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Design, Fabrication, and Testing of a Capsule With Hybrid Locomotion for Gastrointestinal Tract Exploration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B63092-846C-4954-9C29-E78A8B392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008" y="4126069"/>
            <a:ext cx="6115050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3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10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13F197-E301-47E6-AEEC-2A304020A6AF}"/>
                  </a:ext>
                </a:extLst>
              </p:cNvPr>
              <p:cNvSpPr txBox="1"/>
              <p:nvPr/>
            </p:nvSpPr>
            <p:spPr>
              <a:xfrm>
                <a:off x="2653887" y="1905511"/>
                <a:ext cx="5039832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 smtClean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23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34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13F197-E301-47E6-AEEC-2A304020A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3887" y="1905511"/>
                <a:ext cx="5039832" cy="49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FEDB4D9-9D02-420C-A925-F04394B96F05}"/>
                  </a:ext>
                </a:extLst>
              </p:cNvPr>
              <p:cNvSpPr txBox="1"/>
              <p:nvPr/>
            </p:nvSpPr>
            <p:spPr>
              <a:xfrm>
                <a:off x="3061008" y="5451251"/>
                <a:ext cx="4082903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 smtClean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23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34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FEDB4D9-9D02-420C-A925-F04394B96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1008" y="5451251"/>
                <a:ext cx="4082903" cy="493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FA4CAFA1-C207-436F-9E24-19DD7A72EF9A}"/>
              </a:ext>
            </a:extLst>
          </p:cNvPr>
          <p:cNvSpPr txBox="1"/>
          <p:nvPr/>
        </p:nvSpPr>
        <p:spPr>
          <a:xfrm>
            <a:off x="566177" y="5073718"/>
            <a:ext cx="9072563" cy="349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Mechanical efficiency </a:t>
            </a:r>
            <a:r>
              <a:rPr lang="en-GB" dirty="0"/>
              <a:t>= effectiveness in transforming the input power to output power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25B050-FC7F-4FC7-A0FD-8FF7FD04F49A}"/>
              </a:ext>
            </a:extLst>
          </p:cNvPr>
          <p:cNvSpPr txBox="1"/>
          <p:nvPr/>
        </p:nvSpPr>
        <p:spPr>
          <a:xfrm>
            <a:off x="1227954" y="1438970"/>
            <a:ext cx="7879896" cy="349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Transmission Ratio </a:t>
            </a:r>
            <a:r>
              <a:rPr lang="en-GB" dirty="0"/>
              <a:t>= the ratio of the angular velocities of the components</a:t>
            </a:r>
            <a:endParaRPr 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EC6281-5384-4C0A-B897-6E187FEEB7CF}"/>
                  </a:ext>
                </a:extLst>
              </p:cNvPr>
              <p:cNvSpPr txBox="1"/>
              <p:nvPr/>
            </p:nvSpPr>
            <p:spPr>
              <a:xfrm>
                <a:off x="1702170" y="3415917"/>
                <a:ext cx="6857039" cy="577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 dirty="0" smtClean="0"/>
                      <m:t>“</m:t>
                    </m:r>
                    <m:r>
                      <m:rPr>
                        <m:nor/>
                      </m:rPr>
                      <a:rPr lang="en-GB" b="1" dirty="0" smtClean="0"/>
                      <m:t>Reduction</m:t>
                    </m:r>
                    <m:r>
                      <m:rPr>
                        <m:nor/>
                      </m:rPr>
                      <a:rPr lang="en-GB" b="1" dirty="0" smtClean="0"/>
                      <m:t>” </m:t>
                    </m:r>
                    <m:r>
                      <m:rPr>
                        <m:nor/>
                      </m:rPr>
                      <a:rPr lang="en-GB" b="1" dirty="0" smtClean="0"/>
                      <m:t>or</m:t>
                    </m:r>
                    <m:r>
                      <m:rPr>
                        <m:nor/>
                      </m:rPr>
                      <a:rPr lang="en-GB" b="1" dirty="0" smtClean="0"/>
                      <m:t> </m:t>
                    </m:r>
                    <m:r>
                      <m:rPr>
                        <m:nor/>
                      </m:rPr>
                      <a:rPr lang="en-GB" b="1" dirty="0" smtClean="0"/>
                      <m:t>gear</m:t>
                    </m:r>
                    <m:r>
                      <m:rPr>
                        <m:nor/>
                      </m:rPr>
                      <a:rPr lang="en-GB" b="1" dirty="0" smtClean="0"/>
                      <m:t> </m:t>
                    </m:r>
                    <m:r>
                      <m:rPr>
                        <m:nor/>
                      </m:rPr>
                      <a:rPr lang="en-GB" b="1" dirty="0" smtClean="0"/>
                      <m:t>ratio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dirty="0"/>
                          <m:t>number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of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teeth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the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large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gear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dirty="0"/>
                          <m:t>number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of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teeth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the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small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gear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EC6281-5384-4C0A-B897-6E187FEEB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2170" y="3415917"/>
                <a:ext cx="6857039" cy="57753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46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11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7F75C0-2240-4407-898D-E3B35BBAA912}"/>
                  </a:ext>
                </a:extLst>
              </p:cNvPr>
              <p:cNvSpPr txBox="1"/>
              <p:nvPr/>
            </p:nvSpPr>
            <p:spPr>
              <a:xfrm>
                <a:off x="4391486" y="2121931"/>
                <a:ext cx="5167422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  <m:r>
                        <a:rPr lang="en-US" sz="2800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0" dirty="0" smtClean="0">
                          <a:latin typeface="Cambria Math" panose="02040503050406030204" pitchFamily="18" charset="0"/>
                        </a:rPr>
                        <m:t>0.5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dirty="0"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7F75C0-2240-4407-898D-E3B35BBAA9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1486" y="2121931"/>
                <a:ext cx="5167422" cy="49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88214A1-7455-471B-832C-EB2397752F6E}"/>
                  </a:ext>
                </a:extLst>
              </p:cNvPr>
              <p:cNvSpPr txBox="1"/>
              <p:nvPr/>
            </p:nvSpPr>
            <p:spPr>
              <a:xfrm>
                <a:off x="-775696" y="2201832"/>
                <a:ext cx="5039832" cy="530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out</m:t>
                          </m:r>
                        </m:sub>
                      </m:sSub>
                      <m:r>
                        <a:rPr lang="en-US" sz="2800" i="0" dirty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88214A1-7455-471B-832C-EB2397752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75696" y="2201832"/>
                <a:ext cx="5039832" cy="5308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1557B54-C77A-466A-BD09-E8E66C8F51C3}"/>
                  </a:ext>
                </a:extLst>
              </p:cNvPr>
              <p:cNvSpPr txBox="1"/>
              <p:nvPr/>
            </p:nvSpPr>
            <p:spPr>
              <a:xfrm>
                <a:off x="649306" y="2849718"/>
                <a:ext cx="3742180" cy="14048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18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legs</m:t>
                        </m:r>
                      </m:sub>
                    </m:sSub>
                  </m:oMath>
                </a14:m>
                <a:r>
                  <a:rPr lang="en-GB" sz="1800" dirty="0"/>
                  <a:t> = total force at the leg tips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i="1" dirty="0"/>
                  <a:t>b</a:t>
                </a:r>
                <a:r>
                  <a:rPr lang="en-GB" sz="1800" dirty="0"/>
                  <a:t> = leg length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1557B54-C77A-466A-BD09-E8E66C8F51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306" y="2849718"/>
                <a:ext cx="3742180" cy="1404808"/>
              </a:xfrm>
              <a:prstGeom prst="rect">
                <a:avLst/>
              </a:prstGeom>
              <a:blipFill>
                <a:blip r:embed="rId6"/>
                <a:stretch>
                  <a:fillRect t="-3463" b="-60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CE476F-D106-4325-85E2-0BA2F9A2A97F}"/>
                  </a:ext>
                </a:extLst>
              </p:cNvPr>
              <p:cNvSpPr txBox="1"/>
              <p:nvPr/>
            </p:nvSpPr>
            <p:spPr>
              <a:xfrm>
                <a:off x="5338143" y="2688165"/>
                <a:ext cx="4571760" cy="1895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18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 dirty="0">
                            <a:latin typeface="Cambria Math" panose="02040503050406030204" pitchFamily="18" charset="0"/>
                          </a:rPr>
                          <m:t>γ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</m:oMath>
                </a14:m>
                <a:r>
                  <a:rPr lang="en-GB" sz="1800" dirty="0"/>
                  <a:t> = experimental coefficient (models the influence of permanent magnet)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= </a:t>
                </a:r>
                <a:r>
                  <a:rPr lang="en-GB" dirty="0"/>
                  <a:t>stall torque</a:t>
                </a: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CE476F-D106-4325-85E2-0BA2F9A2A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8143" y="2688165"/>
                <a:ext cx="4571760" cy="1895775"/>
              </a:xfrm>
              <a:prstGeom prst="rect">
                <a:avLst/>
              </a:prstGeom>
              <a:blipFill>
                <a:blip r:embed="rId7"/>
                <a:stretch>
                  <a:fillRect t="-28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FB98EED0-C332-4A22-8D11-81E156FEEAD8}"/>
              </a:ext>
            </a:extLst>
          </p:cNvPr>
          <p:cNvSpPr txBox="1"/>
          <p:nvPr/>
        </p:nvSpPr>
        <p:spPr>
          <a:xfrm>
            <a:off x="1850922" y="5348861"/>
            <a:ext cx="6378779" cy="607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Stall torque </a:t>
            </a:r>
            <a:r>
              <a:rPr lang="en-GB" dirty="0"/>
              <a:t>(~max torque)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caused by a load that causes the output rotational speed of a device to become zero</a:t>
            </a:r>
          </a:p>
        </p:txBody>
      </p:sp>
    </p:spTree>
    <p:extLst>
      <p:ext uri="{BB962C8B-B14F-4D97-AF65-F5344CB8AC3E}">
        <p14:creationId xmlns:p14="http://schemas.microsoft.com/office/powerpoint/2010/main" val="3547216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12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88F50B2-E346-42EF-B431-D6048F0970F6}"/>
                  </a:ext>
                </a:extLst>
              </p:cNvPr>
              <p:cNvSpPr txBox="1"/>
              <p:nvPr/>
            </p:nvSpPr>
            <p:spPr>
              <a:xfrm>
                <a:off x="2456601" y="1461163"/>
                <a:ext cx="5167422" cy="6264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dirty="0">
                              <a:latin typeface="Cambria Math" panose="02040503050406030204" pitchFamily="18" charset="0"/>
                            </a:rPr>
                            <m:t>0.5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)(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88F50B2-E346-42EF-B431-D6048F097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6601" y="1461163"/>
                <a:ext cx="5167422" cy="6264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076FD8-43F0-4677-B984-8FB8540DD3D1}"/>
                  </a:ext>
                </a:extLst>
              </p:cNvPr>
              <p:cNvSpPr txBox="1"/>
              <p:nvPr/>
            </p:nvSpPr>
            <p:spPr>
              <a:xfrm>
                <a:off x="2347617" y="2543432"/>
                <a:ext cx="5385390" cy="6264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dirty="0">
                              <a:latin typeface="Cambria Math" panose="02040503050406030204" pitchFamily="18" charset="0"/>
                            </a:rPr>
                            <m:t>0.5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)(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076FD8-43F0-4677-B984-8FB8540DD3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617" y="2543432"/>
                <a:ext cx="5385390" cy="6264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14298E49-8CA3-42C3-AB0A-257B86408A41}"/>
              </a:ext>
            </a:extLst>
          </p:cNvPr>
          <p:cNvSpPr txBox="1"/>
          <p:nvPr/>
        </p:nvSpPr>
        <p:spPr>
          <a:xfrm>
            <a:off x="192347" y="3625702"/>
            <a:ext cx="5067265" cy="2938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Maximum Reduction Ratio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High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Small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Reliability (mechanism design + materials)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Ease of Fabrication (CNC milling)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Costs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07688C-ED9C-4398-A296-A36CF6593DB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59"/>
          <a:stretch/>
        </p:blipFill>
        <p:spPr>
          <a:xfrm>
            <a:off x="5102458" y="3491663"/>
            <a:ext cx="4978167" cy="320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53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external active locomotion in partially collapsed or </a:t>
            </a:r>
            <a:r>
              <a:rPr lang="en-US" dirty="0" err="1"/>
              <a:t>uncollapsed</a:t>
            </a:r>
            <a:r>
              <a:rPr lang="en-US" dirty="0"/>
              <a:t> regions</a:t>
            </a:r>
          </a:p>
          <a:p>
            <a:r>
              <a:rPr lang="en-US" dirty="0"/>
              <a:t>Characteristics of external magnet: 1.5 kg, 1.21 T, cylindrical shape (diameter=60mm, length=70mm)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13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Magnetic System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955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C6A1A-4AE5-4380-A846-11161B7E4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On-Board Electronics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4C6EC6-1650-4157-A99C-A9DD18845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Four-layer circular electronic board (diameter = 10.3 mm, thickness = 2.5 mm) </a:t>
            </a:r>
          </a:p>
          <a:p>
            <a:endParaRPr lang="en-US" dirty="0"/>
          </a:p>
          <a:p>
            <a:r>
              <a:rPr lang="en-US" dirty="0"/>
              <a:t>Deep sleep modality was also implemented</a:t>
            </a:r>
          </a:p>
          <a:p>
            <a:endParaRPr lang="en-US" dirty="0"/>
          </a:p>
          <a:p>
            <a:r>
              <a:rPr lang="en-US" dirty="0"/>
              <a:t>A single rechargeable lithium-ion polymer battery as energy source</a:t>
            </a:r>
          </a:p>
          <a:p>
            <a:endParaRPr lang="en-US" dirty="0"/>
          </a:p>
          <a:p>
            <a:r>
              <a:rPr lang="en-US" dirty="0"/>
              <a:t>Battery is in the range of 18h to 25min, depending on the legged mechanism (180° leg movement consumes 12 min of autonomy)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4B5DE7F-CC29-4238-BE03-554E8AAB8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1948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420B7F-3392-47FC-B934-D287525CF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Human-machine interface is compatible with voice commands</a:t>
            </a:r>
          </a:p>
          <a:p>
            <a:r>
              <a:rPr lang="en-US" dirty="0"/>
              <a:t>Texas Instruments microcontrollers effective for LGI tract telemetry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5FF895-4D80-4ED6-81E0-7AE9BCEA2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15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F2AAAF6-6C97-4B3E-BEC8-423FE56DE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097" y="3442569"/>
            <a:ext cx="3488722" cy="3527864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2ED269B5-FF3D-4B0E-81D9-949EDD01D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On-Board Electronics</a:t>
            </a:r>
          </a:p>
        </p:txBody>
      </p:sp>
    </p:spTree>
    <p:extLst>
      <p:ext uri="{BB962C8B-B14F-4D97-AF65-F5344CB8AC3E}">
        <p14:creationId xmlns:p14="http://schemas.microsoft.com/office/powerpoint/2010/main" val="3132944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2114FD-5411-4D25-B58D-C19BB82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Packaging and Assembly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DCF876-7D2F-41F9-AB5F-0C9D06F93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Chassis and body fabricated in </a:t>
            </a:r>
            <a:r>
              <a:rPr lang="en-US" dirty="0" err="1"/>
              <a:t>Ergal</a:t>
            </a:r>
            <a:r>
              <a:rPr lang="en-US" dirty="0"/>
              <a:t> (aluminum alloy)</a:t>
            </a:r>
          </a:p>
          <a:p>
            <a:r>
              <a:rPr lang="en-US" dirty="0"/>
              <a:t>Cylindrical tank fabricated in </a:t>
            </a:r>
            <a:r>
              <a:rPr lang="en-US" dirty="0" err="1"/>
              <a:t>polyarylether</a:t>
            </a:r>
            <a:r>
              <a:rPr lang="en-US" dirty="0"/>
              <a:t> ether ketone (polymer PEEK)</a:t>
            </a:r>
          </a:p>
          <a:p>
            <a:r>
              <a:rPr lang="en-US" dirty="0"/>
              <a:t>Composed of 60 different parts</a:t>
            </a:r>
          </a:p>
          <a:p>
            <a:r>
              <a:rPr lang="en-US" dirty="0"/>
              <a:t>Assembled measures 14mm diameter, 44mm length, weights 13.5g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764C78-6DFC-46C0-99A7-0D072C947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B603A2-48C0-4C74-9FB9-3851E447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513" y="3910519"/>
            <a:ext cx="2561597" cy="349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60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46B57D-9834-4D51-AEEA-5A319135D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Experimental Validation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1840A9-871E-4837-BA41-587F7D3AA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Legs pulled the cables and an average force of 3.58N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34E535E-9B51-4DBE-AC4A-AB3E1692F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17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5B96753-D4E9-4E4F-AD61-045755552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483" y="2722141"/>
            <a:ext cx="5293658" cy="360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42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82986-0A4D-468D-A403-B71DE44D9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Implemented preliminary </a:t>
            </a:r>
            <a:r>
              <a:rPr lang="en-US" i="1" dirty="0"/>
              <a:t>in vitro, ex vivo, in vivo</a:t>
            </a:r>
            <a:r>
              <a:rPr lang="en-US" dirty="0"/>
              <a:t> trials for time estimation</a:t>
            </a:r>
          </a:p>
          <a:p>
            <a:r>
              <a:rPr lang="en-US" i="1" dirty="0"/>
              <a:t>In vitro:</a:t>
            </a:r>
            <a:r>
              <a:rPr lang="en-US" dirty="0"/>
              <a:t> 20cm tract of latex colon simulator (Kyoto Kagaku)</a:t>
            </a:r>
          </a:p>
          <a:p>
            <a:r>
              <a:rPr lang="en-US" i="1" dirty="0"/>
              <a:t>Ex vivo: </a:t>
            </a:r>
            <a:r>
              <a:rPr lang="en-US" dirty="0"/>
              <a:t>20cm fresh porcine colon segment</a:t>
            </a:r>
          </a:p>
          <a:p>
            <a:r>
              <a:rPr lang="en-US" i="1" dirty="0"/>
              <a:t>In vivo: </a:t>
            </a:r>
            <a:r>
              <a:rPr lang="en-US" dirty="0"/>
              <a:t>4 female pigs with a weight 25-35 kg</a:t>
            </a:r>
            <a:endParaRPr lang="en-US" i="1" dirty="0"/>
          </a:p>
          <a:p>
            <a:r>
              <a:rPr lang="en-US" dirty="0"/>
              <a:t>The capsule was observed by a gastroscope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26FE44D-A85B-4436-9CE0-F65C15F76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18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8EB3A1D-F9E0-423C-AB0E-33A6BDC08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Experimental Validation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8EB4A07-8AC8-4CB7-BF9B-6B8FCE102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41" y="4334835"/>
            <a:ext cx="6619741" cy="267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69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AA5B87-3B13-47A6-84B6-E6D54BA5D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/>
              <a:t>The magnetic field can move and steer the capsule in collapsed regions</a:t>
            </a:r>
          </a:p>
          <a:p>
            <a:r>
              <a:rPr lang="en-US" sz="2700" dirty="0"/>
              <a:t>The legged mechanism can lift and distend collapsed regions</a:t>
            </a:r>
          </a:p>
          <a:p>
            <a:r>
              <a:rPr lang="en-US" sz="2700" i="1" dirty="0"/>
              <a:t>In vitro, </a:t>
            </a:r>
            <a:r>
              <a:rPr lang="en-US" sz="2700" dirty="0"/>
              <a:t>the test took within 10 min and </a:t>
            </a:r>
            <a:r>
              <a:rPr lang="en-US" sz="2700" i="1" dirty="0"/>
              <a:t>Ex vivo</a:t>
            </a:r>
            <a:r>
              <a:rPr lang="en-US" sz="2700" dirty="0"/>
              <a:t> took in 7 cases was within 10 min</a:t>
            </a:r>
          </a:p>
          <a:p>
            <a:r>
              <a:rPr lang="en-US" sz="2700" dirty="0"/>
              <a:t>In six cases, out of ten, the capsule covered the 40 cm in an average of 5 min.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CCFF5E0-EA75-4556-8488-D55DE8D9F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19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0B2B6370-16A6-4B3B-A2EE-1C706843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Experimental Validation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DF6ED10-79E6-44D0-87A8-0186DC554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921" y="4516121"/>
            <a:ext cx="6292782" cy="249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0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Intro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System Design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Overview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Internal Mechanism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Magnetic System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On-Board Electronics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Packaging &amp; Assembly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Experimental Validation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Bench Testing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Locomotion Performance </a:t>
            </a:r>
            <a:r>
              <a:rPr lang="en-US" dirty="0" err="1"/>
              <a:t>Assesment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Future Work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979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981B8-E9E8-4388-9614-D84DA71A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334E64-7CCF-44C9-BC6E-A31E05C24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different solutions for active locomotion merged successfully</a:t>
            </a:r>
          </a:p>
          <a:p>
            <a:endParaRPr lang="en-US" dirty="0"/>
          </a:p>
          <a:p>
            <a:r>
              <a:rPr lang="en-US" dirty="0"/>
              <a:t>Comparison with other locomotion modules is power consumption and speed</a:t>
            </a:r>
          </a:p>
          <a:p>
            <a:endParaRPr lang="en-US" dirty="0"/>
          </a:p>
          <a:p>
            <a:r>
              <a:rPr lang="en-US" dirty="0"/>
              <a:t>Previous prototypes: 4-leg capsule 3 cm/min, 8-leg capsule 4 cm/min, 12-leg capsule 5 cm/min, hybrid capsule 8 cm/min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677548C-77F7-4691-AA86-D45560A79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599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FCFF05-43DA-43E7-941E-F773BA1DA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9E2414-F00C-486C-9279-E49EBB55A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Miniaturized mechanism</a:t>
            </a:r>
          </a:p>
          <a:p>
            <a:endParaRPr lang="en-US" dirty="0"/>
          </a:p>
          <a:p>
            <a:r>
              <a:rPr lang="en-US" dirty="0"/>
              <a:t>New leg shapes to minimize local tissue stresses </a:t>
            </a:r>
          </a:p>
          <a:p>
            <a:endParaRPr lang="en-US" dirty="0"/>
          </a:p>
          <a:p>
            <a:r>
              <a:rPr lang="en-US" dirty="0"/>
              <a:t>Real-time wireless vision module, not commercially available at the moment of experiments</a:t>
            </a:r>
          </a:p>
          <a:p>
            <a:endParaRPr lang="en-US" dirty="0"/>
          </a:p>
          <a:p>
            <a:r>
              <a:rPr lang="en-US" dirty="0"/>
              <a:t>Developing a 20fps real-time wireless camera system for capsule endoscopy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AB482F-E933-4866-9AF6-7978FC9CE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2146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1" y="1230087"/>
            <a:ext cx="9072563" cy="753706"/>
          </a:xfrm>
        </p:spPr>
        <p:txBody>
          <a:bodyPr/>
          <a:lstStyle/>
          <a:p>
            <a:r>
              <a:rPr lang="en-US" dirty="0"/>
              <a:t>Reducing pain during diagnostic Procedures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3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</a:t>
            </a:r>
            <a:endParaRPr lang="en-GB" dirty="0"/>
          </a:p>
        </p:txBody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E98C058C-CB88-4C68-89B8-4B987C440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7" t="12719" r="7367" b="10980"/>
          <a:stretch/>
        </p:blipFill>
        <p:spPr>
          <a:xfrm>
            <a:off x="414874" y="1983793"/>
            <a:ext cx="9223866" cy="470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84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2" y="1230087"/>
            <a:ext cx="8310360" cy="5740346"/>
          </a:xfrm>
        </p:spPr>
        <p:txBody>
          <a:bodyPr>
            <a:normAutofit/>
          </a:bodyPr>
          <a:lstStyle/>
          <a:p>
            <a:r>
              <a:rPr lang="en-US" dirty="0"/>
              <a:t>Endoscopic Capsule – solution for active locomotion</a:t>
            </a:r>
          </a:p>
          <a:p>
            <a:endParaRPr lang="en-US" dirty="0"/>
          </a:p>
          <a:p>
            <a:r>
              <a:rPr lang="en-US" dirty="0"/>
              <a:t>Hybrid Locomotion: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Internal actuation </a:t>
            </a:r>
            <a:r>
              <a:rPr lang="en-US" b="1" dirty="0"/>
              <a:t>mechanisms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External </a:t>
            </a:r>
            <a:r>
              <a:rPr lang="en-US" b="1" dirty="0"/>
              <a:t>magnetic</a:t>
            </a:r>
            <a:r>
              <a:rPr lang="en-US" dirty="0"/>
              <a:t> dragging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Extensively tested </a:t>
            </a:r>
            <a:r>
              <a:rPr lang="en-US" i="1" dirty="0"/>
              <a:t>in vitro</a:t>
            </a:r>
            <a:r>
              <a:rPr lang="en-US" dirty="0"/>
              <a:t>, </a:t>
            </a:r>
            <a:r>
              <a:rPr lang="en-US" i="1" dirty="0"/>
              <a:t>ex vivo</a:t>
            </a:r>
            <a:r>
              <a:rPr lang="en-US" dirty="0"/>
              <a:t>, </a:t>
            </a:r>
            <a:r>
              <a:rPr lang="en-US" i="1" dirty="0"/>
              <a:t>in vivo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4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</a:t>
            </a:r>
            <a:endParaRPr lang="en-GB" dirty="0"/>
          </a:p>
        </p:txBody>
      </p:sp>
      <p:pic>
        <p:nvPicPr>
          <p:cNvPr id="8" name="Graphic 7" descr="Gears with solid fill">
            <a:extLst>
              <a:ext uri="{FF2B5EF4-FFF2-40B4-BE49-F238E27FC236}">
                <a16:creationId xmlns:a16="http://schemas.microsoft.com/office/drawing/2014/main" id="{47D53F01-CD8F-425D-89BD-BB409AD63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2495" y="3045028"/>
            <a:ext cx="520561" cy="520561"/>
          </a:xfrm>
          <a:prstGeom prst="rect">
            <a:avLst/>
          </a:prstGeom>
        </p:spPr>
      </p:pic>
      <p:pic>
        <p:nvPicPr>
          <p:cNvPr id="10" name="Graphic 9" descr="Magnet with solid fill">
            <a:extLst>
              <a:ext uri="{FF2B5EF4-FFF2-40B4-BE49-F238E27FC236}">
                <a16:creationId xmlns:a16="http://schemas.microsoft.com/office/drawing/2014/main" id="{63A9E13E-CC32-41C2-968A-3FA1CA3777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40312" y="4100260"/>
            <a:ext cx="372183" cy="3721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63CF7-1802-4B08-B3FF-914C56FA2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6595" y="2115879"/>
            <a:ext cx="2352145" cy="350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03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2" y="1230087"/>
            <a:ext cx="8310360" cy="5740346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Small Size</a:t>
            </a:r>
          </a:p>
          <a:p>
            <a:pPr marL="783875" lvl="1" indent="-342900"/>
            <a:r>
              <a:rPr lang="en-US" dirty="0"/>
              <a:t>Small enough to wallow: 14      x 44mm</a:t>
            </a:r>
          </a:p>
          <a:p>
            <a:pPr marL="783875" lvl="1" indent="-342900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Controllability by external magnetic field</a:t>
            </a:r>
          </a:p>
          <a:p>
            <a:pPr lvl="1"/>
            <a:r>
              <a:rPr lang="en-US" dirty="0"/>
              <a:t>Average operating distance: 10cm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Expansion of Tissues</a:t>
            </a:r>
          </a:p>
          <a:p>
            <a:pPr lvl="1"/>
            <a:r>
              <a:rPr lang="en-US" dirty="0"/>
              <a:t>3N at leg tips required to lift collapsed tissue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Real-Time Vision</a:t>
            </a:r>
          </a:p>
          <a:p>
            <a:pPr marL="783875" lvl="1" indent="-342900"/>
            <a:r>
              <a:rPr lang="en-US" dirty="0"/>
              <a:t>No vision system currently available (group works on it)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User-Friendly Control Interface</a:t>
            </a:r>
          </a:p>
          <a:p>
            <a:pPr marL="783875" lvl="1" indent="-342900"/>
            <a:r>
              <a:rPr lang="en-US" dirty="0"/>
              <a:t>Switching intuitively between locomotion types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5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2.1 System Design: Overview</a:t>
            </a:r>
            <a:endParaRPr lang="en-GB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B2FB86E5-FCA4-4926-BB6E-981D122BC539}"/>
              </a:ext>
            </a:extLst>
          </p:cNvPr>
          <p:cNvSpPr/>
          <p:nvPr/>
        </p:nvSpPr>
        <p:spPr>
          <a:xfrm>
            <a:off x="4579450" y="1775218"/>
            <a:ext cx="159523" cy="1525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B6F00C-19E6-494D-99DF-6000473525AA}"/>
              </a:ext>
            </a:extLst>
          </p:cNvPr>
          <p:cNvCxnSpPr>
            <a:cxnSpLocks/>
          </p:cNvCxnSpPr>
          <p:nvPr/>
        </p:nvCxnSpPr>
        <p:spPr>
          <a:xfrm flipV="1">
            <a:off x="4579450" y="1747838"/>
            <a:ext cx="159523" cy="1976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Gears with solid fill">
            <a:extLst>
              <a:ext uri="{FF2B5EF4-FFF2-40B4-BE49-F238E27FC236}">
                <a16:creationId xmlns:a16="http://schemas.microsoft.com/office/drawing/2014/main" id="{D6589D97-86B3-4FFC-8AF6-637999D4C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45202" y="3519556"/>
            <a:ext cx="520561" cy="520561"/>
          </a:xfrm>
          <a:prstGeom prst="rect">
            <a:avLst/>
          </a:prstGeom>
        </p:spPr>
      </p:pic>
      <p:pic>
        <p:nvPicPr>
          <p:cNvPr id="24" name="Graphic 23" descr="Magnet with solid fill">
            <a:extLst>
              <a:ext uri="{FF2B5EF4-FFF2-40B4-BE49-F238E27FC236}">
                <a16:creationId xmlns:a16="http://schemas.microsoft.com/office/drawing/2014/main" id="{A6DC4AB3-CF9C-4AE3-813D-F7F1CF658B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2787" y="2377786"/>
            <a:ext cx="372183" cy="37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9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6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2.1 System Design: Overview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A235B8-C3D6-4624-9EF0-32E331E50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7" y="1435776"/>
            <a:ext cx="4198826" cy="25794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F59E67-8AF3-47C4-97AC-8CDA89E47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15" y="1531694"/>
            <a:ext cx="4198825" cy="25330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ACD082-8049-4116-8D7D-EAEE1712B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379" y="4170946"/>
            <a:ext cx="4316646" cy="28357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8DFA0E-A69B-4184-A672-489699448B56}"/>
              </a:ext>
            </a:extLst>
          </p:cNvPr>
          <p:cNvSpPr txBox="1"/>
          <p:nvPr/>
        </p:nvSpPr>
        <p:spPr>
          <a:xfrm>
            <a:off x="609043" y="3870227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Normal: Magnetic Locomotion</a:t>
            </a:r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F03667-C999-4AAC-8594-53222090A37D}"/>
              </a:ext>
            </a:extLst>
          </p:cNvPr>
          <p:cNvSpPr txBox="1"/>
          <p:nvPr/>
        </p:nvSpPr>
        <p:spPr>
          <a:xfrm>
            <a:off x="5811019" y="3918086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Obstacle: Collapsed Intestine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F8CAE6-0BAA-4480-9FFC-D903C18FD62A}"/>
              </a:ext>
            </a:extLst>
          </p:cNvPr>
          <p:cNvSpPr txBox="1"/>
          <p:nvPr/>
        </p:nvSpPr>
        <p:spPr>
          <a:xfrm>
            <a:off x="3114304" y="6903551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Solution: Deployment of Legs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2682F-4473-4F33-90C2-13B6017A7046}"/>
              </a:ext>
            </a:extLst>
          </p:cNvPr>
          <p:cNvSpPr txBox="1"/>
          <p:nvPr/>
        </p:nvSpPr>
        <p:spPr>
          <a:xfrm>
            <a:off x="459852" y="5326773"/>
            <a:ext cx="1562988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EPM:</a:t>
            </a:r>
          </a:p>
          <a:p>
            <a:r>
              <a:rPr lang="en-US" b="1" dirty="0"/>
              <a:t>E</a:t>
            </a:r>
            <a:r>
              <a:rPr lang="en-US" dirty="0"/>
              <a:t>xternal</a:t>
            </a:r>
          </a:p>
          <a:p>
            <a:r>
              <a:rPr lang="en-US" b="1" dirty="0"/>
              <a:t>P</a:t>
            </a:r>
            <a:r>
              <a:rPr lang="en-US" dirty="0"/>
              <a:t>ermanent</a:t>
            </a:r>
          </a:p>
          <a:p>
            <a:r>
              <a:rPr lang="en-US" b="1" dirty="0"/>
              <a:t>M</a:t>
            </a:r>
            <a:r>
              <a:rPr lang="en-US" dirty="0"/>
              <a:t>agnet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4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925" y="1194900"/>
            <a:ext cx="3600135" cy="5740346"/>
          </a:xfrm>
        </p:spPr>
        <p:txBody>
          <a:bodyPr/>
          <a:lstStyle/>
          <a:p>
            <a:r>
              <a:rPr lang="en-US" dirty="0"/>
              <a:t>When capsule is stuck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Electromagnetic</a:t>
            </a:r>
            <a:r>
              <a:rPr lang="en-US" dirty="0"/>
              <a:t> Brushless Motor</a:t>
            </a:r>
          </a:p>
          <a:p>
            <a:endParaRPr lang="en-US" dirty="0"/>
          </a:p>
          <a:p>
            <a:r>
              <a:rPr lang="en-US" dirty="0"/>
              <a:t>Interference with </a:t>
            </a:r>
            <a:r>
              <a:rPr lang="en-US" dirty="0">
                <a:solidFill>
                  <a:srgbClr val="FF0000"/>
                </a:solidFill>
              </a:rPr>
              <a:t>permanent magnets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Legs placed radially at 120 degrees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7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8A829F-A609-4355-A41F-439734BA0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060" y="1230087"/>
            <a:ext cx="6285565" cy="577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91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925" y="1194900"/>
            <a:ext cx="3600135" cy="5740346"/>
          </a:xfrm>
        </p:spPr>
        <p:txBody>
          <a:bodyPr/>
          <a:lstStyle/>
          <a:p>
            <a:r>
              <a:rPr lang="en-US" dirty="0"/>
              <a:t>Steel Worm Gear</a:t>
            </a:r>
          </a:p>
          <a:p>
            <a:endParaRPr lang="en-US" dirty="0"/>
          </a:p>
          <a:p>
            <a:r>
              <a:rPr lang="en-US" dirty="0"/>
              <a:t>Brass Main Gear</a:t>
            </a:r>
          </a:p>
          <a:p>
            <a:endParaRPr lang="en-US" dirty="0"/>
          </a:p>
          <a:p>
            <a:r>
              <a:rPr lang="en-US" dirty="0"/>
              <a:t>Brass Pinion Gear</a:t>
            </a:r>
          </a:p>
          <a:p>
            <a:endParaRPr lang="en-US" dirty="0"/>
          </a:p>
          <a:p>
            <a:r>
              <a:rPr lang="en-US" dirty="0"/>
              <a:t>Use of synthetic ruby: minimizing friction &amp; overall dimensions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8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8A829F-A609-4355-A41F-439734BA0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060" y="1230087"/>
            <a:ext cx="6285565" cy="577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69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431746-95C8-43C6-A28F-BE9C159417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42769" y="1469864"/>
                <a:ext cx="3519377" cy="129312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dirty="0" smtClean="0">
                              <a:latin typeface="Cambria Math" panose="02040503050406030204" pitchFamily="18" charset="0"/>
                            </a:rPr>
                            <m:t>out</m:t>
                          </m:r>
                        </m:sub>
                      </m:sSub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tot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 smtClean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tot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431746-95C8-43C6-A28F-BE9C159417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42769" y="1469864"/>
                <a:ext cx="3519377" cy="129312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9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DC2FD72-E53D-4BE3-9DA8-DC77EA3741C7}"/>
                  </a:ext>
                </a:extLst>
              </p:cNvPr>
              <p:cNvSpPr txBox="1"/>
              <p:nvPr/>
            </p:nvSpPr>
            <p:spPr>
              <a:xfrm>
                <a:off x="476949" y="3000514"/>
                <a:ext cx="3861267" cy="20959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20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</m:oMath>
                </a14:m>
                <a:r>
                  <a:rPr lang="en-GB" sz="2000" dirty="0"/>
                  <a:t> = input torque (motor)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 dirty="0">
                            <a:latin typeface="Cambria Math" panose="02040503050406030204" pitchFamily="18" charset="0"/>
                          </a:rPr>
                          <m:t>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</m:oMath>
                </a14:m>
                <a:r>
                  <a:rPr lang="en-GB" sz="2000" dirty="0"/>
                  <a:t> = mechanism efficiency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 dirty="0" smtClean="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</m:oMath>
                </a14:m>
                <a:r>
                  <a:rPr lang="en-GB" sz="2000" dirty="0"/>
                  <a:t> = transmission ratio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DC2FD72-E53D-4BE3-9DA8-DC77EA374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49" y="3000514"/>
                <a:ext cx="3861267" cy="2095958"/>
              </a:xfrm>
              <a:prstGeom prst="rect">
                <a:avLst/>
              </a:prstGeom>
              <a:blipFill>
                <a:blip r:embed="rId5"/>
                <a:stretch>
                  <a:fillRect t="-2326" b="-43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22" descr="A picture containing diagram&#10;&#10;Description automatically generated">
            <a:extLst>
              <a:ext uri="{FF2B5EF4-FFF2-40B4-BE49-F238E27FC236}">
                <a16:creationId xmlns:a16="http://schemas.microsoft.com/office/drawing/2014/main" id="{115B011E-C446-4F1A-B1D8-52FF1A5AE1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23" y="3460951"/>
            <a:ext cx="4672917" cy="32710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DA4A0E-DDC6-446F-A1D1-D56E93BC447E}"/>
              </a:ext>
            </a:extLst>
          </p:cNvPr>
          <p:cNvSpPr txBox="1"/>
          <p:nvPr/>
        </p:nvSpPr>
        <p:spPr>
          <a:xfrm>
            <a:off x="4908796" y="3019797"/>
            <a:ext cx="4631304" cy="607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Torque</a:t>
            </a:r>
            <a:r>
              <a:rPr lang="en-US" dirty="0"/>
              <a:t> is the rotational equivalent of </a:t>
            </a:r>
            <a:r>
              <a:rPr lang="en-US" b="1" dirty="0"/>
              <a:t>Force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6261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22498</TotalTime>
  <Words>783</Words>
  <Application>Microsoft Office PowerPoint</Application>
  <PresentationFormat>Custom</PresentationFormat>
  <Paragraphs>181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 Math</vt:lpstr>
      <vt:lpstr>Times New Roman</vt:lpstr>
      <vt:lpstr>Verdana</vt:lpstr>
      <vt:lpstr>Wingdings</vt:lpstr>
      <vt:lpstr>Tema de Office</vt:lpstr>
      <vt:lpstr>Design, Fabrication, and Testing of a Capsule With Hybrid Locomotion for Gastrointestinal Tract Exploration</vt:lpstr>
      <vt:lpstr>Outline</vt:lpstr>
      <vt:lpstr>1. Intro</vt:lpstr>
      <vt:lpstr>1. Intro</vt:lpstr>
      <vt:lpstr>2.1 System Design: Overview</vt:lpstr>
      <vt:lpstr>2.1 System Design: Overview</vt:lpstr>
      <vt:lpstr>2.2 Internal Mechanism</vt:lpstr>
      <vt:lpstr>2.2 Internal Mechanism</vt:lpstr>
      <vt:lpstr>2.2 Internal Mechanism</vt:lpstr>
      <vt:lpstr>2.2 Internal Mechanism</vt:lpstr>
      <vt:lpstr>2.2 Internal Mechanism</vt:lpstr>
      <vt:lpstr>2.2 Internal Mechanism</vt:lpstr>
      <vt:lpstr>Magnetic System</vt:lpstr>
      <vt:lpstr>On-Board Electronics</vt:lpstr>
      <vt:lpstr>On-Board Electronics</vt:lpstr>
      <vt:lpstr>Packaging and Assembly</vt:lpstr>
      <vt:lpstr>Experimental Validation</vt:lpstr>
      <vt:lpstr>Experimental Validation</vt:lpstr>
      <vt:lpstr>Experimental Validation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Real-Time Systems  Robert Martí (marly@eia.udg.es)   Universitat de Girona Vibot Master.</dc:title>
  <dc:creator>robert</dc:creator>
  <cp:lastModifiedBy>Alexandru-Petru Vasile</cp:lastModifiedBy>
  <cp:revision>390</cp:revision>
  <cp:lastPrinted>2012-03-12T14:04:27Z</cp:lastPrinted>
  <dcterms:modified xsi:type="dcterms:W3CDTF">2021-12-06T21:12:36Z</dcterms:modified>
</cp:coreProperties>
</file>